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  <p:sldMasterId id="2147483682" r:id="rId5"/>
    <p:sldMasterId id="2147483696" r:id="rId6"/>
    <p:sldMasterId id="2147483703" r:id="rId7"/>
  </p:sldMasterIdLst>
  <p:notesMasterIdLst>
    <p:notesMasterId r:id="rId20"/>
  </p:notesMasterIdLst>
  <p:handoutMasterIdLst>
    <p:handoutMasterId r:id="rId21"/>
  </p:handoutMasterIdLst>
  <p:sldIdLst>
    <p:sldId id="256" r:id="rId8"/>
    <p:sldId id="291" r:id="rId9"/>
    <p:sldId id="257" r:id="rId10"/>
    <p:sldId id="280" r:id="rId11"/>
    <p:sldId id="290" r:id="rId12"/>
    <p:sldId id="282" r:id="rId13"/>
    <p:sldId id="283" r:id="rId14"/>
    <p:sldId id="285" r:id="rId15"/>
    <p:sldId id="286" r:id="rId16"/>
    <p:sldId id="287" r:id="rId17"/>
    <p:sldId id="288" r:id="rId18"/>
    <p:sldId id="289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0AC"/>
    <a:srgbClr val="50556F"/>
    <a:srgbClr val="0B2242"/>
    <a:srgbClr val="C7DBC1"/>
    <a:srgbClr val="2C5364"/>
    <a:srgbClr val="74546A"/>
    <a:srgbClr val="8A4969"/>
    <a:srgbClr val="FABCA2"/>
    <a:srgbClr val="48587A"/>
    <a:srgbClr val="792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08" autoAdjust="0"/>
    <p:restoredTop sz="94706"/>
  </p:normalViewPr>
  <p:slideViewPr>
    <p:cSldViewPr snapToGrid="0" snapToObjects="1">
      <p:cViewPr varScale="1">
        <p:scale>
          <a:sx n="119" d="100"/>
          <a:sy n="119" d="100"/>
        </p:scale>
        <p:origin x="147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87ECC-D716-E74C-A047-D81661C6A948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9C945-AB76-9D47-AEAD-BB3662AA2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479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D1C12-526E-7442-B5D8-2C6AD898A168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E3F89-25A8-F644-B331-4E14731F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026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tif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tif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tiff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05"/>
          <a:stretch/>
        </p:blipFill>
        <p:spPr>
          <a:xfrm rot="5400000">
            <a:off x="2724330" y="438334"/>
            <a:ext cx="6639888" cy="6199451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41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67"/>
          <a:stretch/>
        </p:blipFill>
        <p:spPr>
          <a:xfrm rot="5400000">
            <a:off x="1672199" y="2877512"/>
            <a:ext cx="2461085" cy="5500686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627824FD-70E9-4723-A3AC-DC22F933D428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8C60AD12-819B-4DE6-B1AD-F43D73B2A29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9594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124844" y="2838845"/>
            <a:ext cx="2218199" cy="5820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0" name="Rectangle 15">
            <a:extLst>
              <a:ext uri="{FF2B5EF4-FFF2-40B4-BE49-F238E27FC236}">
                <a16:creationId xmlns:a16="http://schemas.microsoft.com/office/drawing/2014/main" id="{2A358839-563D-4E19-8364-BAD66034C0E8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8CFC78D5-A999-4F7E-B34F-1A97074492C6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22073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2916" y="1357313"/>
            <a:ext cx="2461085" cy="5500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4822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576180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13722" y="1461865"/>
            <a:ext cx="5830279" cy="4843687"/>
            <a:chOff x="3313722" y="1068240"/>
            <a:chExt cx="5830279" cy="484368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9231" r="-1376" b="-6149"/>
            <a:stretch/>
          </p:blipFill>
          <p:spPr>
            <a:xfrm rot="5400000">
              <a:off x="4033754" y="348208"/>
              <a:ext cx="4390214" cy="583027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7614" r="-13441" b="-10542"/>
            <a:stretch/>
          </p:blipFill>
          <p:spPr>
            <a:xfrm rot="5400000">
              <a:off x="4334569" y="1102496"/>
              <a:ext cx="3807447" cy="5811416"/>
            </a:xfrm>
            <a:prstGeom prst="rect">
              <a:avLst/>
            </a:prstGeom>
          </p:spPr>
        </p:pic>
      </p:grp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006675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567133" y="2287681"/>
            <a:ext cx="2576867" cy="45782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07788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32" b="-5193"/>
          <a:stretch/>
        </p:blipFill>
        <p:spPr>
          <a:xfrm rot="16200000">
            <a:off x="1671680" y="4058354"/>
            <a:ext cx="1280368" cy="4318928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4197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3" t="-6000"/>
          <a:stretch/>
        </p:blipFill>
        <p:spPr>
          <a:xfrm rot="5400000">
            <a:off x="1490661" y="3052797"/>
            <a:ext cx="2314544" cy="5295867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9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882559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906" b="-408"/>
          <a:stretch/>
        </p:blipFill>
        <p:spPr>
          <a:xfrm rot="5400000">
            <a:off x="4966121" y="2691697"/>
            <a:ext cx="2667022" cy="5688737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58755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3" t="-6000"/>
          <a:stretch/>
        </p:blipFill>
        <p:spPr>
          <a:xfrm>
            <a:off x="6829456" y="1562134"/>
            <a:ext cx="2314544" cy="5295867"/>
          </a:xfrm>
          <a:prstGeom prst="rect">
            <a:avLst/>
          </a:prstGeom>
        </p:spPr>
      </p:pic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24482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88759" y="1848396"/>
            <a:ext cx="6655242" cy="4846649"/>
            <a:chOff x="2488759" y="2192344"/>
            <a:chExt cx="6655242" cy="4846649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4921" r="-24239" b="-22127"/>
            <a:stretch/>
          </p:blipFill>
          <p:spPr>
            <a:xfrm rot="5400000">
              <a:off x="3393055" y="1288048"/>
              <a:ext cx="4846649" cy="665524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0835" t="-379" b="-1"/>
            <a:stretch/>
          </p:blipFill>
          <p:spPr>
            <a:xfrm rot="5400000">
              <a:off x="4145794" y="1559654"/>
              <a:ext cx="4098150" cy="5898263"/>
            </a:xfrm>
            <a:prstGeom prst="rect">
              <a:avLst/>
            </a:prstGeom>
          </p:spPr>
        </p:pic>
      </p:grp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2052247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342095" y="2998614"/>
            <a:ext cx="1801906" cy="3859386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1470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339966" y="2284244"/>
            <a:ext cx="2804034" cy="45853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1130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661581" y="3880468"/>
            <a:ext cx="1125655" cy="48294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91271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 rot="5400000">
            <a:off x="1659618" y="3121602"/>
            <a:ext cx="2229185" cy="5243619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248061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814" b="-17059"/>
          <a:stretch/>
        </p:blipFill>
        <p:spPr>
          <a:xfrm rot="5400000">
            <a:off x="4547594" y="2261595"/>
            <a:ext cx="2657787" cy="6535025"/>
          </a:xfrm>
          <a:prstGeom prst="rect">
            <a:avLst/>
          </a:prstGeom>
        </p:spPr>
      </p:pic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2517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>
            <a:off x="6914816" y="1614383"/>
            <a:ext cx="2229185" cy="5243619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90363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71385" y="3511170"/>
            <a:ext cx="2327849" cy="43658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654211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0903"/>
          <a:stretch/>
        </p:blipFill>
        <p:spPr>
          <a:xfrm rot="5400000">
            <a:off x="189753" y="2502648"/>
            <a:ext cx="4318000" cy="4392707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01558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929398" y="3643406"/>
            <a:ext cx="2327849" cy="4101352"/>
          </a:xfrm>
          <a:prstGeom prst="rect">
            <a:avLst/>
          </a:prstGeom>
        </p:spPr>
      </p:pic>
      <p:sp>
        <p:nvSpPr>
          <p:cNvPr id="3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96205"/>
            <a:ext cx="8227078" cy="2860645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79120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3237"/>
          <a:stretch/>
        </p:blipFill>
        <p:spPr>
          <a:xfrm>
            <a:off x="4826001" y="1397000"/>
            <a:ext cx="4318000" cy="5461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73390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546734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150"/>
          <a:stretch/>
        </p:blipFill>
        <p:spPr>
          <a:xfrm rot="5400000">
            <a:off x="2467543" y="181543"/>
            <a:ext cx="5640530" cy="7712384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366643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5466"/>
          <a:stretch/>
        </p:blipFill>
        <p:spPr>
          <a:xfrm rot="10800000">
            <a:off x="6682916" y="1357314"/>
            <a:ext cx="2461085" cy="5500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/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41333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71385" y="3511170"/>
            <a:ext cx="2327849" cy="43658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8" name="Rectangle 15">
            <a:extLst>
              <a:ext uri="{FF2B5EF4-FFF2-40B4-BE49-F238E27FC236}">
                <a16:creationId xmlns:a16="http://schemas.microsoft.com/office/drawing/2014/main" id="{018EA438-2102-4C7A-B211-5BBE705837AE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A299A504-7761-4AFC-A158-E66D5F5B9378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9097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1841326" y="1287560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38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19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9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57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6639" y="3154099"/>
            <a:ext cx="8495212" cy="1515292"/>
          </a:xfrm>
        </p:spPr>
        <p:txBody>
          <a:bodyPr/>
          <a:lstStyle/>
          <a:p>
            <a:pPr algn="ctr"/>
            <a:r>
              <a:rPr lang="lt-LT" dirty="0"/>
              <a:t>VARTOTOJO PATIRTIES IR GRAFINĖS SĄSAJOS ANALIZĖS SISTEMA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386149" y="455034"/>
            <a:ext cx="4114800" cy="78381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lt-LT" sz="1400" cap="all" dirty="0"/>
              <a:t>KAUNO TECHNOLOGIJOS UNIVERSITETAS</a:t>
            </a:r>
          </a:p>
          <a:p>
            <a:pPr algn="ctr">
              <a:lnSpc>
                <a:spcPct val="100000"/>
              </a:lnSpc>
            </a:pPr>
            <a:r>
              <a:rPr lang="lt-LT" sz="1400" cap="all" dirty="0"/>
              <a:t>INformatikos fakultetas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A9610-1748-4899-9657-33ECC80F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972" y="446042"/>
            <a:ext cx="592184" cy="692271"/>
          </a:xfrm>
          <a:prstGeom prst="rect">
            <a:avLst/>
          </a:prstGeom>
        </p:spPr>
      </p:pic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6B9200FF-B918-4808-9747-D477F2CCB4A6}"/>
              </a:ext>
            </a:extLst>
          </p:cNvPr>
          <p:cNvSpPr txBox="1">
            <a:spLocks/>
          </p:cNvSpPr>
          <p:nvPr/>
        </p:nvSpPr>
        <p:spPr>
          <a:xfrm>
            <a:off x="1073426" y="4686207"/>
            <a:ext cx="7321638" cy="1515292"/>
          </a:xfrm>
          <a:prstGeom prst="rect">
            <a:avLst/>
          </a:prstGeom>
        </p:spPr>
        <p:txBody>
          <a:bodyPr/>
          <a:lstStyle>
            <a:lvl1pPr marL="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000" b="1" kern="1200" baseline="0">
                <a:solidFill>
                  <a:srgbClr val="132A4A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lt-LT" sz="1600" dirty="0"/>
              <a:t>Darbo autorius:</a:t>
            </a:r>
          </a:p>
          <a:p>
            <a:pPr algn="just"/>
            <a:r>
              <a:rPr lang="lt-LT" sz="1600" dirty="0"/>
              <a:t>Marius Ambrazevičius IFM 8-2</a:t>
            </a:r>
          </a:p>
          <a:p>
            <a:pPr algn="just"/>
            <a:r>
              <a:rPr lang="lt-LT" sz="1600" dirty="0"/>
              <a:t>Darbo vadovas:</a:t>
            </a:r>
          </a:p>
          <a:p>
            <a:pPr algn="just"/>
            <a:r>
              <a:rPr lang="lt-LT" sz="1600" dirty="0"/>
              <a:t>Rytis Maskeliūnas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4837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523CDF-B7BE-4C5D-86F4-92C09E69A0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2" y="1385981"/>
            <a:ext cx="8226909" cy="3765917"/>
          </a:xfrm>
        </p:spPr>
        <p:txBody>
          <a:bodyPr/>
          <a:lstStyle/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Nėra daug apmokinimui skirtų duomenų rinkinių, kurie skirti vartotojo sąsaja analizuojantiems modeliams.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Neuroninių tinklų operacijos reikalauja daug kompiuterinių išteklių.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E5FC3-19A9-4A98-BA11-83D091A2E2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/>
              <a:t>Problemos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9D2B07-8415-4015-A76C-21A05C6A22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75ECAB1-75A9-4FC5-ABDC-105DBE11CB8E}"/>
              </a:ext>
            </a:extLst>
          </p:cNvPr>
          <p:cNvSpPr txBox="1">
            <a:spLocks/>
          </p:cNvSpPr>
          <p:nvPr/>
        </p:nvSpPr>
        <p:spPr>
          <a:xfrm>
            <a:off x="4005804" y="-146959"/>
            <a:ext cx="5138196" cy="4869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ts val="3000"/>
              </a:lnSpc>
              <a:spcBef>
                <a:spcPts val="1000"/>
              </a:spcBef>
              <a:buFont typeface="Arial"/>
              <a:buNone/>
              <a:defRPr sz="3000" b="1" kern="1200" baseline="0">
                <a:solidFill>
                  <a:srgbClr val="0B2242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800"/>
              <a:t>VARTOTOJO PATIRTIES IR GRAFINĖS SĄSAJOS ANALIZĖS SISTEMA M. Ambrazevičius 2019-05-10</a:t>
            </a:r>
            <a:endParaRPr lang="lt-LT" sz="800" dirty="0"/>
          </a:p>
        </p:txBody>
      </p:sp>
    </p:spTree>
    <p:extLst>
      <p:ext uri="{BB962C8B-B14F-4D97-AF65-F5344CB8AC3E}">
        <p14:creationId xmlns:p14="http://schemas.microsoft.com/office/powerpoint/2010/main" val="668475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3F6E71-A523-437B-B6FC-F9280BD88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1402759"/>
            <a:ext cx="8226909" cy="3765917"/>
          </a:xfrm>
        </p:spPr>
        <p:txBody>
          <a:bodyPr/>
          <a:lstStyle/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Kuriama programų sistema padės kūrėjams grafinės sąsajos analizės sprendimais.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Vartotojo sąsajos analizė pasitelkiant neuroninius tinklus yra nedaugelio nagrinėjama problema, neturinti daug efektyvių analogų.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0A384-A63C-4A86-BAC7-C0038BF4AF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/>
              <a:t>Išvados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650C472-2CF8-4F6B-8745-BF83C85D0FA9}"/>
              </a:ext>
            </a:extLst>
          </p:cNvPr>
          <p:cNvSpPr txBox="1">
            <a:spLocks/>
          </p:cNvSpPr>
          <p:nvPr/>
        </p:nvSpPr>
        <p:spPr>
          <a:xfrm>
            <a:off x="4005804" y="-146959"/>
            <a:ext cx="5138196" cy="4869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ts val="3000"/>
              </a:lnSpc>
              <a:spcBef>
                <a:spcPts val="1000"/>
              </a:spcBef>
              <a:buFont typeface="Arial"/>
              <a:buNone/>
              <a:defRPr sz="3000" b="1" kern="1200" baseline="0">
                <a:solidFill>
                  <a:srgbClr val="0B2242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800" dirty="0"/>
              <a:t>VARTOTOJO PATIRTIES IR GRAFINĖS SĄSAJOS ANALIZĖS SISTEMA M. Ambrazevičius 2019-05-10</a:t>
            </a:r>
          </a:p>
        </p:txBody>
      </p:sp>
    </p:spTree>
    <p:extLst>
      <p:ext uri="{BB962C8B-B14F-4D97-AF65-F5344CB8AC3E}">
        <p14:creationId xmlns:p14="http://schemas.microsoft.com/office/powerpoint/2010/main" val="214294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DFBB6-DE9C-4678-97A0-8A5A7A53BE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2129" y="2809276"/>
            <a:ext cx="3529290" cy="619724"/>
          </a:xfrm>
        </p:spPr>
        <p:txBody>
          <a:bodyPr/>
          <a:lstStyle/>
          <a:p>
            <a:r>
              <a:rPr lang="lt-LT" dirty="0"/>
              <a:t>Pabaiga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3EDB249-0486-404B-9B58-7CAADC7E5A83}"/>
              </a:ext>
            </a:extLst>
          </p:cNvPr>
          <p:cNvSpPr txBox="1">
            <a:spLocks/>
          </p:cNvSpPr>
          <p:nvPr/>
        </p:nvSpPr>
        <p:spPr>
          <a:xfrm>
            <a:off x="4005804" y="-146959"/>
            <a:ext cx="5138196" cy="4869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ts val="3000"/>
              </a:lnSpc>
              <a:spcBef>
                <a:spcPts val="1000"/>
              </a:spcBef>
              <a:buFont typeface="Arial"/>
              <a:buNone/>
              <a:defRPr sz="3000" b="1" kern="1200" baseline="0">
                <a:solidFill>
                  <a:srgbClr val="0B2242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800"/>
              <a:t>VARTOTOJO PATIRTIES IR GRAFINĖS SĄSAJOS ANALIZĖS SISTEMA M. Ambrazevičius 2019-05-10</a:t>
            </a:r>
            <a:endParaRPr lang="lt-LT" sz="800" dirty="0"/>
          </a:p>
        </p:txBody>
      </p:sp>
    </p:spTree>
    <p:extLst>
      <p:ext uri="{BB962C8B-B14F-4D97-AF65-F5344CB8AC3E}">
        <p14:creationId xmlns:p14="http://schemas.microsoft.com/office/powerpoint/2010/main" val="2232915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A7CC83-2C3B-458A-932E-D076AF4698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1124125"/>
            <a:ext cx="8226909" cy="4379053"/>
          </a:xfrm>
        </p:spPr>
        <p:txBody>
          <a:bodyPr/>
          <a:lstStyle/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Projekto objektas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Technologiniai bei socialiniai tikslai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Inžinerinio uždavinio formuluotė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Programų sistemos funkcijos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Nefunkciniai reikalavimai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Srities analizė</a:t>
            </a:r>
            <a:r>
              <a:rPr lang="en-US" dirty="0"/>
              <a:t> ir p</a:t>
            </a:r>
            <a:r>
              <a:rPr lang="lt-LT" dirty="0"/>
              <a:t>asirinkti sprendimai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Esminiai architektūros sprendimai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Problemos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Išvados</a:t>
            </a:r>
          </a:p>
          <a:p>
            <a:endParaRPr lang="lt-L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5EB29-7C4B-45C2-B5DE-4655C86798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/>
              <a:t>Turinys</a:t>
            </a:r>
          </a:p>
        </p:txBody>
      </p:sp>
    </p:spTree>
    <p:extLst>
      <p:ext uri="{BB962C8B-B14F-4D97-AF65-F5344CB8AC3E}">
        <p14:creationId xmlns:p14="http://schemas.microsoft.com/office/powerpoint/2010/main" val="3601852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1179443"/>
            <a:ext cx="8355496" cy="4942383"/>
          </a:xfrm>
        </p:spPr>
        <p:txBody>
          <a:bodyPr/>
          <a:lstStyle/>
          <a:p>
            <a:r>
              <a:rPr lang="lt-LT" dirty="0"/>
              <a:t>Projekto metu kuriamos programų sistemos pagrindinis projekto objektas yra neuroniniai tinklai ir jų pritaikymas vartotojo sąsajos analizei.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5804" y="-146959"/>
            <a:ext cx="5138196" cy="486961"/>
          </a:xfrm>
        </p:spPr>
        <p:txBody>
          <a:bodyPr/>
          <a:lstStyle/>
          <a:p>
            <a:r>
              <a:rPr lang="lt-LT" sz="800" dirty="0"/>
              <a:t>VARTOTOJO PATIRTIES IR GRAFINĖS SĄSAJOS ANALIZĖS SISTEMA M. Ambrazevičius 2019-05-10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EA7761D-2D2A-4245-A20B-38391D276100}"/>
              </a:ext>
            </a:extLst>
          </p:cNvPr>
          <p:cNvSpPr txBox="1">
            <a:spLocks/>
          </p:cNvSpPr>
          <p:nvPr/>
        </p:nvSpPr>
        <p:spPr>
          <a:xfrm>
            <a:off x="532701" y="422489"/>
            <a:ext cx="5532783" cy="5836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ts val="3000"/>
              </a:lnSpc>
              <a:spcBef>
                <a:spcPts val="1000"/>
              </a:spcBef>
              <a:buFont typeface="Arial"/>
              <a:buNone/>
              <a:defRPr sz="3000" b="1" kern="1200" baseline="0">
                <a:solidFill>
                  <a:srgbClr val="0B2242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dirty="0"/>
              <a:t>Projekto objektas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474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7E7005-69BF-40E1-B51E-DD23BCB7A4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8545" y="1420873"/>
            <a:ext cx="8226909" cy="5014637"/>
          </a:xfrm>
        </p:spPr>
        <p:txBody>
          <a:bodyPr/>
          <a:lstStyle/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Pagerinti vartotojo sąsajų kūrimo ir </a:t>
            </a:r>
            <a:r>
              <a:rPr lang="lt-LT" dirty="0" err="1"/>
              <a:t>tobūlinimo</a:t>
            </a:r>
            <a:r>
              <a:rPr lang="lt-LT" dirty="0"/>
              <a:t> procesus.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Padėti identifikuoti vartotojo sąsajos problemas, kurias lengva programuotojui praleisti.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Optimizuoti lengvų grafinės sąsajos problemų sprendimo laikus.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Praplatinti neuroninių tinklu apmokinimo duomenų rinkinius.</a:t>
            </a:r>
          </a:p>
          <a:p>
            <a:endParaRPr lang="lt-L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C8F832-EA84-4273-9225-A9E1E2F235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422490"/>
            <a:ext cx="6816055" cy="619724"/>
          </a:xfrm>
        </p:spPr>
        <p:txBody>
          <a:bodyPr/>
          <a:lstStyle/>
          <a:p>
            <a:r>
              <a:rPr lang="lt-LT" dirty="0"/>
              <a:t>Technologiniai bei socialiniai tikslai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9E83F5-AAAD-4F71-95AE-3C8F79DF1585}"/>
              </a:ext>
            </a:extLst>
          </p:cNvPr>
          <p:cNvSpPr txBox="1">
            <a:spLocks/>
          </p:cNvSpPr>
          <p:nvPr/>
        </p:nvSpPr>
        <p:spPr>
          <a:xfrm>
            <a:off x="4005804" y="-146959"/>
            <a:ext cx="5138196" cy="4869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ts val="3000"/>
              </a:lnSpc>
              <a:spcBef>
                <a:spcPts val="1000"/>
              </a:spcBef>
              <a:buFont typeface="Arial"/>
              <a:buNone/>
              <a:defRPr sz="3000" b="1" kern="1200" baseline="0">
                <a:solidFill>
                  <a:srgbClr val="0B2242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800"/>
              <a:t>VARTOTOJO PATIRTIES IR GRAFINĖS SĄSAJOS ANALIZĖS SISTEMA M. Ambrazevičius 2019-05-10</a:t>
            </a:r>
            <a:endParaRPr lang="lt-LT" sz="800" dirty="0"/>
          </a:p>
        </p:txBody>
      </p:sp>
    </p:spTree>
    <p:extLst>
      <p:ext uri="{BB962C8B-B14F-4D97-AF65-F5344CB8AC3E}">
        <p14:creationId xmlns:p14="http://schemas.microsoft.com/office/powerpoint/2010/main" val="3704631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5A52BE-289B-425A-B69A-26453C290B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481" y="1149292"/>
            <a:ext cx="8226909" cy="3765917"/>
          </a:xfrm>
        </p:spPr>
        <p:txBody>
          <a:bodyPr/>
          <a:lstStyle/>
          <a:p>
            <a:r>
              <a:rPr lang="lt-LT" dirty="0"/>
              <a:t>Sukurti programų sistemą, kurią sudaro informacinės sistemos saitas ir mašininio mokymo modelis.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A2026-9594-4129-A5B5-2B04C90404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22490"/>
            <a:ext cx="6329493" cy="619724"/>
          </a:xfrm>
        </p:spPr>
        <p:txBody>
          <a:bodyPr/>
          <a:lstStyle/>
          <a:p>
            <a:r>
              <a:rPr lang="lt-LT" dirty="0"/>
              <a:t>Inžinerinio uždavinio formuluotė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C1C0BAF-9B53-4DD9-AD01-E7F2285404FB}"/>
              </a:ext>
            </a:extLst>
          </p:cNvPr>
          <p:cNvSpPr txBox="1">
            <a:spLocks/>
          </p:cNvSpPr>
          <p:nvPr/>
        </p:nvSpPr>
        <p:spPr>
          <a:xfrm>
            <a:off x="4005804" y="-146959"/>
            <a:ext cx="5138196" cy="4869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ts val="3000"/>
              </a:lnSpc>
              <a:spcBef>
                <a:spcPts val="1000"/>
              </a:spcBef>
              <a:buFont typeface="Arial"/>
              <a:buNone/>
              <a:defRPr sz="3000" b="1" kern="1200" baseline="0">
                <a:solidFill>
                  <a:srgbClr val="0B2242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800"/>
              <a:t>VARTOTOJO PATIRTIES IR GRAFINĖS SĄSAJOS ANALIZĖS SISTEMA M. Ambrazevičius 2019-05-10</a:t>
            </a:r>
            <a:endParaRPr lang="lt-LT" sz="800" dirty="0"/>
          </a:p>
        </p:txBody>
      </p:sp>
    </p:spTree>
    <p:extLst>
      <p:ext uri="{BB962C8B-B14F-4D97-AF65-F5344CB8AC3E}">
        <p14:creationId xmlns:p14="http://schemas.microsoft.com/office/powerpoint/2010/main" val="2337704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1B7C5E-3BCD-49B0-ACAE-21788EE3FC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2" y="1164002"/>
            <a:ext cx="8226909" cy="4800570"/>
          </a:xfrm>
        </p:spPr>
        <p:txBody>
          <a:bodyPr/>
          <a:lstStyle/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sz="2000" dirty="0"/>
              <a:t>Informacinės sistemos saitas: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lt-LT" dirty="0"/>
              <a:t>Valdyti vartotojų sąskaitas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lt-LT" dirty="0"/>
              <a:t>Peržiūrėti atliktas analizes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lt-LT" dirty="0"/>
              <a:t>Suplanuoti analizės atlikimą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lt-LT" dirty="0"/>
              <a:t>Valdyti apmokymo duomenis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lt-LT" dirty="0"/>
              <a:t>Valdyti apmokintus modelius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lt-LT" dirty="0"/>
              <a:t>Suplanuoti apmokymą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Mašininio mokymo modulis: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lt-LT" dirty="0"/>
              <a:t>Atlikti apmokymą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lt-LT" dirty="0"/>
              <a:t>Atlikti analizę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07D14-578F-4B19-ABFF-CF2AE309DA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22490"/>
            <a:ext cx="5557705" cy="619724"/>
          </a:xfrm>
        </p:spPr>
        <p:txBody>
          <a:bodyPr/>
          <a:lstStyle/>
          <a:p>
            <a:r>
              <a:rPr lang="lt-LT" dirty="0"/>
              <a:t>Programų sistemos funkcijos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446218B-1A20-4B11-A2ED-99221751BC85}"/>
              </a:ext>
            </a:extLst>
          </p:cNvPr>
          <p:cNvSpPr txBox="1">
            <a:spLocks/>
          </p:cNvSpPr>
          <p:nvPr/>
        </p:nvSpPr>
        <p:spPr>
          <a:xfrm>
            <a:off x="4005804" y="-146959"/>
            <a:ext cx="5138196" cy="4869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ts val="3000"/>
              </a:lnSpc>
              <a:spcBef>
                <a:spcPts val="1000"/>
              </a:spcBef>
              <a:buFont typeface="Arial"/>
              <a:buNone/>
              <a:defRPr sz="3000" b="1" kern="1200" baseline="0">
                <a:solidFill>
                  <a:srgbClr val="0B2242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800"/>
              <a:t>VARTOTOJO PATIRTIES IR GRAFINĖS SĄSAJOS ANALIZĖS SISTEMA M. Ambrazevičius 2019-05-10</a:t>
            </a:r>
            <a:endParaRPr lang="lt-LT" sz="800" dirty="0"/>
          </a:p>
        </p:txBody>
      </p:sp>
    </p:spTree>
    <p:extLst>
      <p:ext uri="{BB962C8B-B14F-4D97-AF65-F5344CB8AC3E}">
        <p14:creationId xmlns:p14="http://schemas.microsoft.com/office/powerpoint/2010/main" val="1621273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97008A-7859-4745-B7B2-2073DDBB6D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8545" y="1218871"/>
            <a:ext cx="8226909" cy="3765917"/>
          </a:xfrm>
        </p:spPr>
        <p:txBody>
          <a:bodyPr/>
          <a:lstStyle/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Informacinė sistema turi veikti naujausiose naršyklėse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Apmokymas turi pasiekti bent 80% tikslumą testavimo duomenų rinkinyje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Sistema turi saugoti ir </a:t>
            </a:r>
            <a:r>
              <a:rPr lang="lt-LT" dirty="0" err="1"/>
              <a:t>versijuoti</a:t>
            </a:r>
            <a:r>
              <a:rPr lang="lt-LT" dirty="0"/>
              <a:t> apmokintus modelius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Sistemos funkcionalumas turi būti prieinamas tik tam tikroms rolėms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26725-8470-4A51-9F3C-79DB4FA84D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1" y="422490"/>
            <a:ext cx="5733874" cy="619724"/>
          </a:xfrm>
        </p:spPr>
        <p:txBody>
          <a:bodyPr/>
          <a:lstStyle/>
          <a:p>
            <a:r>
              <a:rPr lang="lt-LT" dirty="0"/>
              <a:t>Nefunkciniai reikalavimai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9EB500A-4C1B-48CA-8927-092FB27B70A8}"/>
              </a:ext>
            </a:extLst>
          </p:cNvPr>
          <p:cNvSpPr txBox="1">
            <a:spLocks/>
          </p:cNvSpPr>
          <p:nvPr/>
        </p:nvSpPr>
        <p:spPr>
          <a:xfrm>
            <a:off x="4005804" y="-146959"/>
            <a:ext cx="5138196" cy="4869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ts val="3000"/>
              </a:lnSpc>
              <a:spcBef>
                <a:spcPts val="1000"/>
              </a:spcBef>
              <a:buFont typeface="Arial"/>
              <a:buNone/>
              <a:defRPr sz="3000" b="1" kern="1200" baseline="0">
                <a:solidFill>
                  <a:srgbClr val="0B2242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800"/>
              <a:t>VARTOTOJO PATIRTIES IR GRAFINĖS SĄSAJOS ANALIZĖS SISTEMA M. Ambrazevičius 2019-05-10</a:t>
            </a:r>
            <a:endParaRPr lang="lt-LT" sz="800" dirty="0"/>
          </a:p>
        </p:txBody>
      </p:sp>
    </p:spTree>
    <p:extLst>
      <p:ext uri="{BB962C8B-B14F-4D97-AF65-F5344CB8AC3E}">
        <p14:creationId xmlns:p14="http://schemas.microsoft.com/office/powerpoint/2010/main" val="165793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8EE569-DB77-4755-B57D-15D5921AEA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3312" y="1359017"/>
            <a:ext cx="8226909" cy="3765917"/>
          </a:xfrm>
        </p:spPr>
        <p:txBody>
          <a:bodyPr/>
          <a:lstStyle/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Neuroninių tinklų modulį pasirinkta realizuoti naudojantis </a:t>
            </a:r>
            <a:r>
              <a:rPr lang="lt-LT" dirty="0" err="1"/>
              <a:t>Python</a:t>
            </a:r>
            <a:r>
              <a:rPr lang="lt-LT" dirty="0"/>
              <a:t> kalba ir </a:t>
            </a:r>
            <a:r>
              <a:rPr lang="lt-LT" dirty="0" err="1"/>
              <a:t>TensorFlow</a:t>
            </a:r>
            <a:r>
              <a:rPr lang="lt-LT" dirty="0"/>
              <a:t> biblioteka, nes ši biblioteka yra labiausiai paplitusi  srityje ir dėl to turi didelius kiekius informacijos ir pavyzdžių internete.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Informacinės sistemos saitą pasirinkta realizuoti naudojantis PHP kalba su </a:t>
            </a:r>
            <a:r>
              <a:rPr lang="lt-LT" dirty="0" err="1"/>
              <a:t>Symfony</a:t>
            </a:r>
            <a:r>
              <a:rPr lang="lt-LT" dirty="0"/>
              <a:t> karkasu, dėl asmeninės patirties.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Grafinės sąsajos nuotraukų analizei pasirinkta naudoti </a:t>
            </a:r>
            <a:r>
              <a:rPr lang="lt-LT" dirty="0" err="1"/>
              <a:t>DeepLab</a:t>
            </a:r>
            <a:r>
              <a:rPr lang="lt-LT" dirty="0"/>
              <a:t> modelį, taip pat, dėl jo paplitimo ir informacijos bei pavyzdžių kiekio.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C1722-37BB-494B-B3D6-6DA7C193F1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22489"/>
            <a:ext cx="7520730" cy="936527"/>
          </a:xfrm>
        </p:spPr>
        <p:txBody>
          <a:bodyPr/>
          <a:lstStyle/>
          <a:p>
            <a:r>
              <a:rPr lang="lt-LT" dirty="0"/>
              <a:t>Srities analizė</a:t>
            </a:r>
            <a:r>
              <a:rPr lang="en-US" dirty="0"/>
              <a:t> ir p</a:t>
            </a:r>
            <a:r>
              <a:rPr lang="lt-LT" dirty="0"/>
              <a:t>asirinkti sprendimai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2204FF7-AD78-4DE4-8B52-8E4F35CE97D9}"/>
              </a:ext>
            </a:extLst>
          </p:cNvPr>
          <p:cNvSpPr txBox="1">
            <a:spLocks/>
          </p:cNvSpPr>
          <p:nvPr/>
        </p:nvSpPr>
        <p:spPr>
          <a:xfrm>
            <a:off x="4005804" y="-146959"/>
            <a:ext cx="5138196" cy="4869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ts val="3000"/>
              </a:lnSpc>
              <a:spcBef>
                <a:spcPts val="1000"/>
              </a:spcBef>
              <a:buFont typeface="Arial"/>
              <a:buNone/>
              <a:defRPr sz="3000" b="1" kern="1200" baseline="0">
                <a:solidFill>
                  <a:srgbClr val="0B2242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800"/>
              <a:t>VARTOTOJO PATIRTIES IR GRAFINĖS SĄSAJOS ANALIZĖS SISTEMA M. Ambrazevičius 2019-05-10</a:t>
            </a:r>
            <a:endParaRPr lang="lt-LT" sz="800" dirty="0"/>
          </a:p>
        </p:txBody>
      </p:sp>
    </p:spTree>
    <p:extLst>
      <p:ext uri="{BB962C8B-B14F-4D97-AF65-F5344CB8AC3E}">
        <p14:creationId xmlns:p14="http://schemas.microsoft.com/office/powerpoint/2010/main" val="2058991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F165D-E278-488A-9A3D-56927318BF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22490"/>
            <a:ext cx="6690219" cy="619724"/>
          </a:xfrm>
        </p:spPr>
        <p:txBody>
          <a:bodyPr/>
          <a:lstStyle/>
          <a:p>
            <a:r>
              <a:rPr lang="lt-LT" dirty="0"/>
              <a:t>Esminiai architektūros sprendimai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DBDDA-12A8-4018-868B-78C9FF621C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5AFB6C7-719E-4523-85B7-20A275229D5D}"/>
              </a:ext>
            </a:extLst>
          </p:cNvPr>
          <p:cNvSpPr txBox="1">
            <a:spLocks/>
          </p:cNvSpPr>
          <p:nvPr/>
        </p:nvSpPr>
        <p:spPr>
          <a:xfrm>
            <a:off x="4005804" y="-146959"/>
            <a:ext cx="5138196" cy="4869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ts val="3000"/>
              </a:lnSpc>
              <a:spcBef>
                <a:spcPts val="1000"/>
              </a:spcBef>
              <a:buFont typeface="Arial"/>
              <a:buNone/>
              <a:defRPr sz="3000" b="1" kern="1200" baseline="0">
                <a:solidFill>
                  <a:srgbClr val="0B2242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800"/>
              <a:t>VARTOTOJO PATIRTIES IR GRAFINĖS SĄSAJOS ANALIZĖS SISTEMA M. Ambrazevičius 2019-05-10</a:t>
            </a:r>
            <a:endParaRPr lang="lt-LT" sz="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6EE2D9-C859-4AF1-BFD5-50ACD5E90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18" y="1185592"/>
            <a:ext cx="4296375" cy="3877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FB62F9-BF7F-462E-B4A5-0D96BD360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350" y="2069879"/>
            <a:ext cx="3534268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35812"/>
      </p:ext>
    </p:extLst>
  </p:cSld>
  <p:clrMapOvr>
    <a:masterClrMapping/>
  </p:clrMapOvr>
</p:sld>
</file>

<file path=ppt/theme/theme1.xml><?xml version="1.0" encoding="utf-8"?>
<a:theme xmlns:a="http://schemas.openxmlformats.org/drawingml/2006/main" name="Skaidrių šablonas Nr.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6FD0066-9A35-3244-99F3-E7429AFC22E9}" vid="{E0D44DF2-BDB4-FB46-A402-E055A4F169AE}"/>
    </a:ext>
  </a:extLst>
</a:theme>
</file>

<file path=ppt/theme/theme2.xml><?xml version="1.0" encoding="utf-8"?>
<a:theme xmlns:a="http://schemas.openxmlformats.org/drawingml/2006/main" name="Skaidrių šablonas Nr.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kaidrių šablonas Nr.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kaidrių šablonas Nr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58B64AFFE26B43B77AA17D11A60417" ma:contentTypeVersion="1" ma:contentTypeDescription="Create a new document." ma:contentTypeScope="" ma:versionID="01bd53db0e8d6d534b754d77d1b7686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9ab8c2b3c1d2a690bc60d382cab7cd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27E9AF-4336-4E21-BA0F-E141F141D0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500EDF-5696-4B97-A3A9-8C691C60D6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6C12809-B468-4DCD-B828-C677CEFAE314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1718</TotalTime>
  <Words>428</Words>
  <Application>Microsoft Office PowerPoint</Application>
  <PresentationFormat>On-screen Show (4:3)</PresentationFormat>
  <Paragraphs>64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Skaidrių šablonas Nr.1</vt:lpstr>
      <vt:lpstr>Skaidrių šablonas Nr.2</vt:lpstr>
      <vt:lpstr>Skaidrių šablonas Nr.3</vt:lpstr>
      <vt:lpstr>Skaidrių šablonas Nr.4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Marius Ambrazevičius</cp:lastModifiedBy>
  <cp:revision>191</cp:revision>
  <dcterms:created xsi:type="dcterms:W3CDTF">2017-04-05T12:23:50Z</dcterms:created>
  <dcterms:modified xsi:type="dcterms:W3CDTF">2019-05-14T22:39:45Z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0x0101006558B64AFFE26B43B77AA17D11A60417</vt:lpwstr>
  </property>
</Properties>
</file>